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rmorant Garamond Bold" charset="1" panose="00000800000000000000"/>
      <p:regular r:id="rId28"/>
    </p:embeddedFont>
    <p:embeddedFont>
      <p:font typeface="Fraunces" charset="1" panose="00000000000000000000"/>
      <p:regular r:id="rId29"/>
    </p:embeddedFont>
    <p:embeddedFont>
      <p:font typeface="Almarai Bold" charset="1" panose="00000000000000000000"/>
      <p:regular r:id="rId30"/>
    </p:embeddedFont>
    <p:embeddedFont>
      <p:font typeface="Cormorant Garamond" charset="1" panose="00000500000000000000"/>
      <p:regular r:id="rId31"/>
    </p:embeddedFont>
    <p:embeddedFont>
      <p:font typeface="Almarai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docs.boom-core.org/en/latest/sections/terminology.html#term-fetch-buffer" TargetMode="External" Type="http://schemas.openxmlformats.org/officeDocument/2006/relationships/hyperlink"/><Relationship Id="rId4" Target="https://docs.boom-core.org/en/latest/sections/terminology.html#term-fetch-buffer" TargetMode="External" Type="http://schemas.openxmlformats.org/officeDocument/2006/relationships/hyperlink"/><Relationship Id="rId5" Target="https://docs.boom-core.org/en/latest/sections/terminology.html#term-micro-op-uop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docs.boom-core.org/en/latest/sections/terminology.html#term-micro-op-uop" TargetMode="External" Type="http://schemas.openxmlformats.org/officeDocument/2006/relationships/hyperlink"/><Relationship Id="rId4" Target="https://docs.boom-core.org/en/latest/sections/terminology.html#term-micro-op-uop" TargetMode="External" Type="http://schemas.openxmlformats.org/officeDocument/2006/relationships/hyperlink"/><Relationship Id="rId5" Target="https://docs.boom-core.org/en/latest/sections/terminology.html#term-micro-op-uop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boom-core.org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63958" y="-644142"/>
            <a:ext cx="1683983" cy="2405689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t="0" r="-20173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6211" t="0" r="-12621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79090" y="2119322"/>
            <a:ext cx="5453030" cy="54530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69000"/>
              </a:blip>
              <a:stretch>
                <a:fillRect l="-408" t="-816" r="-40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73748" y="3474237"/>
            <a:ext cx="7231514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86"/>
              </a:lnSpc>
            </a:pPr>
            <a:r>
              <a:rPr lang="en-US" sz="9155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BOOM</a:t>
            </a:r>
          </a:p>
          <a:p>
            <a:pPr algn="l">
              <a:lnSpc>
                <a:spcPts val="10866"/>
              </a:lnSpc>
            </a:pPr>
            <a:r>
              <a:rPr lang="en-US" sz="9055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PROCESSOR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982083" y="19671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507594" y="19671"/>
            <a:ext cx="11906008" cy="10400796"/>
            <a:chOff x="0" y="0"/>
            <a:chExt cx="4245083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45083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45083">
                  <a:moveTo>
                    <a:pt x="3183812" y="0"/>
                  </a:moveTo>
                  <a:lnTo>
                    <a:pt x="1061271" y="0"/>
                  </a:lnTo>
                  <a:lnTo>
                    <a:pt x="0" y="1854200"/>
                  </a:lnTo>
                  <a:lnTo>
                    <a:pt x="1061271" y="3708400"/>
                  </a:lnTo>
                  <a:lnTo>
                    <a:pt x="3183812" y="3708400"/>
                  </a:lnTo>
                  <a:lnTo>
                    <a:pt x="4245083" y="1854200"/>
                  </a:lnTo>
                  <a:close/>
                </a:path>
              </a:pathLst>
            </a:custGeom>
            <a:blipFill>
              <a:blip r:embed="rId2"/>
              <a:stretch>
                <a:fillRect l="-103933" t="0" r="-10393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767797" y="2126127"/>
            <a:ext cx="521805" cy="403322"/>
            <a:chOff x="0" y="0"/>
            <a:chExt cx="812800" cy="628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28243"/>
            </a:xfrm>
            <a:custGeom>
              <a:avLst/>
              <a:gdLst/>
              <a:ahLst/>
              <a:cxnLst/>
              <a:rect r="r" b="b" t="t" l="l"/>
              <a:pathLst>
                <a:path h="628243" w="812800">
                  <a:moveTo>
                    <a:pt x="406400" y="0"/>
                  </a:moveTo>
                  <a:lnTo>
                    <a:pt x="812800" y="628243"/>
                  </a:lnTo>
                  <a:lnTo>
                    <a:pt x="0" y="628243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44059"/>
              <a:ext cx="558800" cy="33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88018" y="254363"/>
            <a:ext cx="10174416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5FFF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 Components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330169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1537" y="512450"/>
            <a:ext cx="1586922" cy="9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169" y="1791200"/>
            <a:ext cx="1012031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Front-end (Instruction Fetch &amp; Decode)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2653136" y="999251"/>
            <a:ext cx="1216017" cy="50091"/>
            <a:chOff x="0" y="0"/>
            <a:chExt cx="320268" cy="131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20268" cy="6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3131050"/>
            <a:ext cx="1692622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Instruction Fetching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The L1 Instruction Cache (32 KiB, 8-way set associative) fetches 16 Bytes per cycle, ensuring a high-speed supply of instructions.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4832850"/>
            <a:ext cx="1674253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Branch Prediction 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– It minimizes pipeline stalls using the BTB (1-cycle redirect), Gshare BPU (3-cycle redirect), and Return Address Stack (RAS).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610850"/>
            <a:ext cx="16259220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Instruction Buffering 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– The Fetch Buffer (32 entries) temporarily holds instructions before they enter the decode stage.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Decoding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The 4-wide Decode Unit processes four instructions per cycle, translating them into micro-operations (μOPs) for execution.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60561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1938" y="19671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114521" y="19671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132295" y="2126127"/>
            <a:ext cx="521805" cy="403322"/>
            <a:chOff x="0" y="0"/>
            <a:chExt cx="812800" cy="628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28243"/>
            </a:xfrm>
            <a:custGeom>
              <a:avLst/>
              <a:gdLst/>
              <a:ahLst/>
              <a:cxnLst/>
              <a:rect r="r" b="b" t="t" l="l"/>
              <a:pathLst>
                <a:path h="628243" w="812800">
                  <a:moveTo>
                    <a:pt x="406400" y="0"/>
                  </a:moveTo>
                  <a:lnTo>
                    <a:pt x="812800" y="628243"/>
                  </a:lnTo>
                  <a:lnTo>
                    <a:pt x="0" y="628243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44059"/>
              <a:ext cx="558800" cy="33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88018" y="254363"/>
            <a:ext cx="10174416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5FFF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 Components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330169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1537" y="512450"/>
            <a:ext cx="1586922" cy="9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8844" y="1848938"/>
            <a:ext cx="558593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Execution Units (EUs)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2653136" y="999251"/>
            <a:ext cx="1216017" cy="50091"/>
            <a:chOff x="0" y="0"/>
            <a:chExt cx="320268" cy="131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20268" cy="6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15736" y="4677498"/>
            <a:ext cx="1606776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Instruction Scheduling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The Reorder Buffer (ROB, 128 entries) manages renaming, allocation, and retirement of instructions to maintain execution order.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5736" y="6303098"/>
            <a:ext cx="1563833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Issue Queues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Instructions are dispatched to FP Issue Queue, INT Issue Queue, and MEM Issue Queue (each with 32 entries) for execution.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5736" y="7669752"/>
            <a:ext cx="1632681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Execution Units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Includes ALUs for integer operations, FPUs for floating-point computations, IMUL for multiplication, FDIV for division, and AGUs for memory address calculations.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9301" y="3099523"/>
            <a:ext cx="16439684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Out-of-Order Execution –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The processor dynamically schedules instructions to maximize throughput and minimize stalls.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1127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0526" y="5934905"/>
            <a:ext cx="3570129" cy="510018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594322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5833" t="0" r="-10658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584544" y="999251"/>
            <a:ext cx="1216017" cy="50091"/>
            <a:chOff x="0" y="0"/>
            <a:chExt cx="320268" cy="13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268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1162" y="0"/>
            <a:ext cx="7419600" cy="10287000"/>
          </a:xfrm>
          <a:custGeom>
            <a:avLst/>
            <a:gdLst/>
            <a:ahLst/>
            <a:cxnLst/>
            <a:rect r="r" b="b" t="t" l="l"/>
            <a:pathLst>
              <a:path h="10287000" w="7419600">
                <a:moveTo>
                  <a:pt x="0" y="0"/>
                </a:moveTo>
                <a:lnTo>
                  <a:pt x="7419600" y="0"/>
                </a:lnTo>
                <a:lnTo>
                  <a:pt x="741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0" t="-358" r="0" b="-3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4322" y="554037"/>
            <a:ext cx="1224824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4828" y="263162"/>
            <a:ext cx="372058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1938" y="19671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114521" y="19671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132295" y="2126127"/>
            <a:ext cx="521805" cy="403322"/>
            <a:chOff x="0" y="0"/>
            <a:chExt cx="812800" cy="628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28243"/>
            </a:xfrm>
            <a:custGeom>
              <a:avLst/>
              <a:gdLst/>
              <a:ahLst/>
              <a:cxnLst/>
              <a:rect r="r" b="b" t="t" l="l"/>
              <a:pathLst>
                <a:path h="628243" w="812800">
                  <a:moveTo>
                    <a:pt x="406400" y="0"/>
                  </a:moveTo>
                  <a:lnTo>
                    <a:pt x="812800" y="628243"/>
                  </a:lnTo>
                  <a:lnTo>
                    <a:pt x="0" y="628243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44059"/>
              <a:ext cx="558800" cy="33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88018" y="254363"/>
            <a:ext cx="10174416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5FFF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 Components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330169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1537" y="512450"/>
            <a:ext cx="1586922" cy="9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8844" y="1853126"/>
            <a:ext cx="413694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Load/Store Unit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2653136" y="999251"/>
            <a:ext cx="1216017" cy="50091"/>
            <a:chOff x="0" y="0"/>
            <a:chExt cx="320268" cy="131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20268" cy="6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25172" y="2945326"/>
            <a:ext cx="1523765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Memory Access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The L1 Data Cache (32 KiB, 8-way set associative) processes 8 Bytes per cycle, improving data access speeds.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5172" y="4599501"/>
            <a:ext cx="15495234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Load/Store Queues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Instructions enter the Load Queue (32 entries) and Store Queue (32 entries) before memory operations are executed.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5172" y="6253676"/>
            <a:ext cx="1617233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Store Buffering &amp; Forwarding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Enables stores to be processed without waiting for memory, reducing write latencies.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5172" y="8031676"/>
            <a:ext cx="15734128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Cache Miss Handling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– Line Fill Buffers (10 entries) and 8 Miss Status Holding Registers (MSHRs) manage cache misses and data prefetching.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60561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417309" y="7981075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29694" y="353171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65233" y="416288"/>
            <a:ext cx="6708052" cy="18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9"/>
              </a:lnSpc>
            </a:pPr>
            <a:r>
              <a:rPr lang="en-US" sz="6791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The Boom Pipeline</a:t>
            </a:r>
          </a:p>
          <a:p>
            <a:pPr algn="l" marL="0" indent="0" lvl="0">
              <a:lnSpc>
                <a:spcPts val="6322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136288" y="2122506"/>
            <a:ext cx="928944" cy="911914"/>
            <a:chOff x="0" y="0"/>
            <a:chExt cx="1238592" cy="121588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25949"/>
              <a:ext cx="1173371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624386" y="416288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08675" y="574984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1968940" y="1024013"/>
            <a:ext cx="1216017" cy="47625"/>
            <a:chOff x="0" y="0"/>
            <a:chExt cx="320268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0268" cy="12543"/>
            </a:xfrm>
            <a:custGeom>
              <a:avLst/>
              <a:gdLst/>
              <a:ahLst/>
              <a:cxnLst/>
              <a:rect r="r" b="b" t="t" l="l"/>
              <a:pathLst>
                <a:path h="1254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20268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367646" y="2057763"/>
            <a:ext cx="198481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Fetch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55204" y="2967745"/>
            <a:ext cx="1276210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Instructions are fetched from instruction memory and pushed into a FIFO queue, known as the </a:t>
            </a:r>
            <a:r>
              <a:rPr lang="en-US" sz="3500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docs.boom-core.org/en/latest/sections/terminology.html#term-fetch-buffer"/>
              </a:rPr>
              <a:t>Fetch Buffer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Branch prediction also occurs in this stage.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191310" y="5259753"/>
            <a:ext cx="928944" cy="911914"/>
            <a:chOff x="0" y="0"/>
            <a:chExt cx="1238592" cy="121588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125949"/>
              <a:ext cx="1173371" cy="887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02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936140" y="5224538"/>
            <a:ext cx="28326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Decode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76212" y="6048173"/>
            <a:ext cx="12453384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Decode pulls instructions out of the </a:t>
            </a:r>
            <a:r>
              <a:rPr lang="en-US" sz="3499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4" tooltip="https://docs.boom-core.org/en/latest/sections/terminology.html#term-fetch-buffer"/>
              </a:rPr>
              <a:t>Fetch Buffer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and generates the appropriate </a:t>
            </a:r>
            <a:r>
              <a:rPr lang="en-US" sz="3499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5" tooltip="https://docs.boom-core.org/en/latest/sections/terminology.html#term-micro-op-uop"/>
              </a:rPr>
              <a:t>Micro-Op(s) (UOPs)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to place into the pipeline.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120255" y="7490156"/>
            <a:ext cx="911914" cy="911914"/>
            <a:chOff x="0" y="0"/>
            <a:chExt cx="1215886" cy="121588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15886" cy="1215886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224393"/>
              <a:ext cx="1173371" cy="887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03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219111" y="7454940"/>
            <a:ext cx="21514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Rename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52461" y="8344920"/>
            <a:ext cx="11485843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ISA, or “logical”, register specifiers (e.g. x0-x31) are then renamed into “physical” register specifiers.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CB.SC.U4CSE23542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417309" y="7981075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29694" y="353171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54528" y="425813"/>
            <a:ext cx="7929206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3"/>
              </a:lnSpc>
            </a:pPr>
            <a:r>
              <a:rPr lang="en-US" sz="8027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The Boom Pipeline</a:t>
            </a:r>
          </a:p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841912" y="3994538"/>
            <a:ext cx="943596" cy="911914"/>
            <a:chOff x="0" y="0"/>
            <a:chExt cx="1258129" cy="121588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2243" y="0"/>
              <a:ext cx="1215886" cy="121588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16612"/>
              <a:ext cx="1173371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05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21190" y="3946305"/>
            <a:ext cx="2143328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Issue</a:t>
            </a: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17490679" y="-505764"/>
            <a:ext cx="5246522" cy="7495031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624386" y="416288"/>
            <a:ext cx="1224824" cy="12248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08675" y="574984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1968940" y="1024013"/>
            <a:ext cx="1216017" cy="47625"/>
            <a:chOff x="0" y="0"/>
            <a:chExt cx="320268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0268" cy="12543"/>
            </a:xfrm>
            <a:custGeom>
              <a:avLst/>
              <a:gdLst/>
              <a:ahLst/>
              <a:cxnLst/>
              <a:rect r="r" b="b" t="t" l="l"/>
              <a:pathLst>
                <a:path h="1254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20268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85508" y="4824435"/>
            <a:ext cx="12896850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docs.boom-core.org/en/latest/sections/terminology.html#term-micro-op-uop"/>
              </a:rPr>
              <a:t>UOPs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sitting in a Issue Queue wait until all of their operands are ready and are then issued.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This is the beginning of the out–of–order piece of the pipeline.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457622" y="6989267"/>
            <a:ext cx="928944" cy="911914"/>
            <a:chOff x="0" y="0"/>
            <a:chExt cx="1238592" cy="121588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25949"/>
              <a:ext cx="1173371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06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922094" y="6951016"/>
            <a:ext cx="5057255" cy="8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</a:pPr>
            <a:r>
              <a:rPr lang="en-US" sz="514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Register Read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92854" y="8051800"/>
            <a:ext cx="13982700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Issued </a:t>
            </a:r>
            <a:r>
              <a:rPr lang="en-US" sz="3499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4" tooltip="https://docs.boom-core.org/en/latest/sections/terminology.html#term-micro-op-uop"/>
              </a:rPr>
              <a:t>UOPs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s first read their register operands from the unified Physical Register File (or from the Bypass Network)…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213283" y="2122506"/>
            <a:ext cx="911914" cy="91191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213283" y="2207806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13710" y="2097179"/>
            <a:ext cx="23171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Dispatch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57622" y="2977270"/>
            <a:ext cx="1243929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</a:t>
            </a:r>
            <a:r>
              <a:rPr lang="en-US" sz="3499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5" tooltip="https://docs.boom-core.org/en/latest/sections/terminology.html#term-micro-op-uop"/>
              </a:rPr>
              <a:t>UOP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is then </a:t>
            </a: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dispatched, or written, into a set of Issue Queue 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CB.SC.U4CSE23542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417309" y="7981075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29694" y="353171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24386" y="416288"/>
            <a:ext cx="1224824" cy="12248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968940" y="1024013"/>
            <a:ext cx="1216017" cy="47625"/>
            <a:chOff x="0" y="0"/>
            <a:chExt cx="320268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268" cy="12543"/>
            </a:xfrm>
            <a:custGeom>
              <a:avLst/>
              <a:gdLst/>
              <a:ahLst/>
              <a:cxnLst/>
              <a:rect r="r" b="b" t="t" l="l"/>
              <a:pathLst>
                <a:path h="1254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0268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9610" y="1882399"/>
            <a:ext cx="16019690" cy="7668426"/>
          </a:xfrm>
          <a:custGeom>
            <a:avLst/>
            <a:gdLst/>
            <a:ahLst/>
            <a:cxnLst/>
            <a:rect r="r" b="b" t="t" l="l"/>
            <a:pathLst>
              <a:path h="7668426" w="16019690">
                <a:moveTo>
                  <a:pt x="0" y="0"/>
                </a:moveTo>
                <a:lnTo>
                  <a:pt x="16019690" y="0"/>
                </a:lnTo>
                <a:lnTo>
                  <a:pt x="16019690" y="7668426"/>
                </a:lnTo>
                <a:lnTo>
                  <a:pt x="0" y="766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1" t="-1544" r="-641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8675" y="574984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92466" y="510825"/>
            <a:ext cx="6708052" cy="18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9"/>
              </a:lnSpc>
            </a:pPr>
            <a:r>
              <a:rPr lang="en-US" sz="6791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The Boom Pipeline</a:t>
            </a:r>
          </a:p>
          <a:p>
            <a:pPr algn="l" marL="0" indent="0" lvl="0">
              <a:lnSpc>
                <a:spcPts val="632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CB.SC.U4CSE23542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417309" y="7981075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29694" y="353171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54528" y="506466"/>
            <a:ext cx="5899486" cy="15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5972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The Boom Pipeline</a:t>
            </a:r>
          </a:p>
          <a:p>
            <a:pPr algn="l" marL="0" indent="0" lvl="0">
              <a:lnSpc>
                <a:spcPts val="556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225583" y="2034336"/>
            <a:ext cx="928944" cy="911914"/>
            <a:chOff x="0" y="0"/>
            <a:chExt cx="1238592" cy="121588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125949"/>
              <a:ext cx="1173371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07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54528" y="5778971"/>
            <a:ext cx="928944" cy="911914"/>
            <a:chOff x="0" y="0"/>
            <a:chExt cx="1238592" cy="121588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2706" y="0"/>
              <a:ext cx="1215886" cy="121588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25949"/>
              <a:ext cx="1173371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7490679" y="-505764"/>
            <a:ext cx="5246522" cy="7495031"/>
            <a:chOff x="0" y="0"/>
            <a:chExt cx="4445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624386" y="416288"/>
            <a:ext cx="1224824" cy="12248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08675" y="574984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1968940" y="1024013"/>
            <a:ext cx="1216017" cy="47625"/>
            <a:chOff x="0" y="0"/>
            <a:chExt cx="320268" cy="125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0268" cy="12543"/>
            </a:xfrm>
            <a:custGeom>
              <a:avLst/>
              <a:gdLst/>
              <a:ahLst/>
              <a:cxnLst/>
              <a:rect r="r" b="b" t="t" l="l"/>
              <a:pathLst>
                <a:path h="1254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20268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67223" y="1999120"/>
            <a:ext cx="2537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62550" y="5743756"/>
            <a:ext cx="22102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Memory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05250" y="2889100"/>
            <a:ext cx="14382750" cy="241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2997" indent="-376498" lvl="1">
              <a:lnSpc>
                <a:spcPts val="4813"/>
              </a:lnSpc>
              <a:buFont typeface="Arial"/>
              <a:buChar char="•"/>
            </a:pPr>
            <a:r>
              <a:rPr lang="en-US" sz="34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Execute stage is where the functi</a:t>
            </a:r>
            <a:r>
              <a:rPr lang="en-US" sz="34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onal units reside.</a:t>
            </a:r>
          </a:p>
          <a:p>
            <a:pPr algn="l" marL="752997" indent="-376498" lvl="1">
              <a:lnSpc>
                <a:spcPts val="4813"/>
              </a:lnSpc>
              <a:buFont typeface="Arial"/>
              <a:buChar char="•"/>
            </a:pPr>
            <a:r>
              <a:rPr lang="en-US" sz="34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Issued memory operations perform their address calculations in the Execute stage, and then store the calculated addresses in the Load/Store Unit which resides in the Memory stage.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62550" y="7049530"/>
            <a:ext cx="13406350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3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L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oad/Store Unit consists of three queues: a Load Address Queue (LAQ), a Store Address Queue (SAQ), and a Store Data Queue (SDQ). </a:t>
            </a:r>
          </a:p>
          <a:p>
            <a:pPr algn="l" marL="755651" indent="-377825" lvl="1">
              <a:lnSpc>
                <a:spcPts val="483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Loads are fired to memory when their address is present in the LAQ.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CB.SC.U4CSE23542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417309" y="7981075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29694" y="3531710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54528" y="425813"/>
            <a:ext cx="7929206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3"/>
              </a:lnSpc>
            </a:pPr>
            <a:r>
              <a:rPr lang="en-US" sz="8027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The Boom Pipeline</a:t>
            </a:r>
          </a:p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7490679" y="-505764"/>
            <a:ext cx="5246522" cy="7495031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624386" y="416288"/>
            <a:ext cx="1224824" cy="12248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08675" y="574984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968940" y="1024013"/>
            <a:ext cx="1216017" cy="47625"/>
            <a:chOff x="0" y="0"/>
            <a:chExt cx="320268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0268" cy="12543"/>
            </a:xfrm>
            <a:custGeom>
              <a:avLst/>
              <a:gdLst/>
              <a:ahLst/>
              <a:cxnLst/>
              <a:rect r="r" b="b" t="t" l="l"/>
              <a:pathLst>
                <a:path h="1254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20268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81235" y="2329837"/>
            <a:ext cx="943801" cy="911914"/>
            <a:chOff x="0" y="0"/>
            <a:chExt cx="1258402" cy="121588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3069" y="0"/>
              <a:ext cx="1235332" cy="1215886"/>
              <a:chOff x="0" y="0"/>
              <a:chExt cx="825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25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25800">
                    <a:moveTo>
                      <a:pt x="412900" y="0"/>
                    </a:moveTo>
                    <a:cubicBezTo>
                      <a:pt x="184862" y="0"/>
                      <a:pt x="0" y="181951"/>
                      <a:pt x="0" y="406400"/>
                    </a:cubicBezTo>
                    <a:cubicBezTo>
                      <a:pt x="0" y="630849"/>
                      <a:pt x="184862" y="812800"/>
                      <a:pt x="412900" y="812800"/>
                    </a:cubicBezTo>
                    <a:cubicBezTo>
                      <a:pt x="640938" y="812800"/>
                      <a:pt x="825800" y="630849"/>
                      <a:pt x="825800" y="406400"/>
                    </a:cubicBezTo>
                    <a:cubicBezTo>
                      <a:pt x="825800" y="181951"/>
                      <a:pt x="640938" y="0"/>
                      <a:pt x="4129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7419" y="28575"/>
                <a:ext cx="670962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25949"/>
              <a:ext cx="1192138" cy="906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09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373941" y="2294622"/>
            <a:ext cx="29480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Write back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698570" y="4919290"/>
            <a:ext cx="911914" cy="1453310"/>
            <a:chOff x="0" y="0"/>
            <a:chExt cx="1215886" cy="193774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215886" cy="121588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5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97640"/>
              <a:ext cx="1173371" cy="1840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26"/>
                </a:lnSpc>
              </a:pPr>
              <a:r>
                <a:rPr lang="en-US" b="true" sz="4004">
                  <a:solidFill>
                    <a:srgbClr val="051D40"/>
                  </a:solidFill>
                  <a:latin typeface="Almarai Bold"/>
                  <a:ea typeface="Almarai Bold"/>
                  <a:cs typeface="Almarai Bold"/>
                  <a:sym typeface="Almarai Bold"/>
                </a:rPr>
                <a:t>10</a:t>
              </a:r>
            </a:p>
            <a:p>
              <a:pPr algn="ctr" marL="0" indent="0" lvl="0">
                <a:lnSpc>
                  <a:spcPts val="552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730558" y="4929246"/>
            <a:ext cx="30280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Commit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30558" y="3184602"/>
            <a:ext cx="13760121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ALU operations and load operations are written back to the Physical Register File.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32229" y="5929830"/>
            <a:ext cx="12956779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Reorder Buffer (ROB), tracks the status of each instruction in the pipeline.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When the head of the ROB is not-busy, the ROB commits the instruction.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For stores, the ROB signals to the store at the head of the Store Queue (SAQ/SDQ) that it can now write its data to memory.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CB.SC.U4CSE23542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70827" y="566741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719092" y="288472"/>
            <a:ext cx="3389352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72585" y="2769815"/>
            <a:ext cx="15696254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Instructions execute as soon as their operands are ready, rather than in strict program order.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Benefit: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Increases throughput and minimizes idle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time by improving instruction parallelism.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6802" y="591502"/>
            <a:ext cx="63627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8129" y="1777310"/>
            <a:ext cx="961557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Out-of-Order Execution (OOE)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383" y="4535432"/>
            <a:ext cx="810771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Superscalar Execution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0625" y="5527937"/>
            <a:ext cx="15696254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BOOM can execute multiple instructions per clock cycle using multiple functional units.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Benefit: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Enhances processor performance by increasing instruction-level parallelism.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300789" y="7232375"/>
            <a:ext cx="810771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Branch Prediction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72585" y="8224880"/>
            <a:ext cx="15696254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Predicts the outcome of branches to avoid pipeline stalls due to control hazards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Implementation: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Uses advanced predictors to improve accuracy.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Benefit: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Keeps the pipeline full, reducing performance loss from mispredicted branches.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9525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CB.SC.U4CSE23566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48594" y="2809209"/>
            <a:ext cx="2176471" cy="103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302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ISA</a:t>
            </a:r>
          </a:p>
          <a:p>
            <a:pPr algn="ctr">
              <a:lnSpc>
                <a:spcPts val="417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5400000">
            <a:off x="7809267" y="2468321"/>
            <a:ext cx="1334733" cy="13347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7809267" y="8183035"/>
            <a:ext cx="1334733" cy="13347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7809267" y="4389212"/>
            <a:ext cx="1334733" cy="13347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7758920" y="587194"/>
            <a:ext cx="1334733" cy="133473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7809267" y="6314610"/>
            <a:ext cx="1334733" cy="13347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-86342" y="9258300"/>
            <a:ext cx="1334733" cy="133473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400000">
            <a:off x="8867272" y="1213738"/>
            <a:ext cx="1249748" cy="87105"/>
            <a:chOff x="0" y="0"/>
            <a:chExt cx="329152" cy="22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9152" cy="22941"/>
            </a:xfrm>
            <a:custGeom>
              <a:avLst/>
              <a:gdLst/>
              <a:ahLst/>
              <a:cxnLst/>
              <a:rect r="r" b="b" t="t" l="l"/>
              <a:pathLst>
                <a:path h="22941" w="329152">
                  <a:moveTo>
                    <a:pt x="0" y="0"/>
                  </a:moveTo>
                  <a:lnTo>
                    <a:pt x="329152" y="0"/>
                  </a:lnTo>
                  <a:lnTo>
                    <a:pt x="329152" y="22941"/>
                  </a:lnTo>
                  <a:lnTo>
                    <a:pt x="0" y="2294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9152" cy="6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8867272" y="3092135"/>
            <a:ext cx="1249748" cy="87105"/>
            <a:chOff x="0" y="0"/>
            <a:chExt cx="329152" cy="229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9152" cy="22941"/>
            </a:xfrm>
            <a:custGeom>
              <a:avLst/>
              <a:gdLst/>
              <a:ahLst/>
              <a:cxnLst/>
              <a:rect r="r" b="b" t="t" l="l"/>
              <a:pathLst>
                <a:path h="22941" w="329152">
                  <a:moveTo>
                    <a:pt x="0" y="0"/>
                  </a:moveTo>
                  <a:lnTo>
                    <a:pt x="329152" y="0"/>
                  </a:lnTo>
                  <a:lnTo>
                    <a:pt x="329152" y="22941"/>
                  </a:lnTo>
                  <a:lnTo>
                    <a:pt x="0" y="2294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29152" cy="6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8867272" y="4970533"/>
            <a:ext cx="1249748" cy="87105"/>
            <a:chOff x="0" y="0"/>
            <a:chExt cx="329152" cy="22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9152" cy="22941"/>
            </a:xfrm>
            <a:custGeom>
              <a:avLst/>
              <a:gdLst/>
              <a:ahLst/>
              <a:cxnLst/>
              <a:rect r="r" b="b" t="t" l="l"/>
              <a:pathLst>
                <a:path h="22941" w="329152">
                  <a:moveTo>
                    <a:pt x="0" y="0"/>
                  </a:moveTo>
                  <a:lnTo>
                    <a:pt x="329152" y="0"/>
                  </a:lnTo>
                  <a:lnTo>
                    <a:pt x="329152" y="22941"/>
                  </a:lnTo>
                  <a:lnTo>
                    <a:pt x="0" y="2294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29152" cy="6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8867272" y="6938424"/>
            <a:ext cx="1249748" cy="87105"/>
            <a:chOff x="0" y="0"/>
            <a:chExt cx="329152" cy="2294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9152" cy="22941"/>
            </a:xfrm>
            <a:custGeom>
              <a:avLst/>
              <a:gdLst/>
              <a:ahLst/>
              <a:cxnLst/>
              <a:rect r="r" b="b" t="t" l="l"/>
              <a:pathLst>
                <a:path h="22941" w="329152">
                  <a:moveTo>
                    <a:pt x="0" y="0"/>
                  </a:moveTo>
                  <a:lnTo>
                    <a:pt x="329152" y="0"/>
                  </a:lnTo>
                  <a:lnTo>
                    <a:pt x="329152" y="22941"/>
                  </a:lnTo>
                  <a:lnTo>
                    <a:pt x="0" y="2294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29152" cy="6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8867272" y="8902547"/>
            <a:ext cx="1249748" cy="87105"/>
            <a:chOff x="0" y="0"/>
            <a:chExt cx="329152" cy="2294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9152" cy="22941"/>
            </a:xfrm>
            <a:custGeom>
              <a:avLst/>
              <a:gdLst/>
              <a:ahLst/>
              <a:cxnLst/>
              <a:rect r="r" b="b" t="t" l="l"/>
              <a:pathLst>
                <a:path h="22941" w="329152">
                  <a:moveTo>
                    <a:pt x="0" y="0"/>
                  </a:moveTo>
                  <a:lnTo>
                    <a:pt x="329152" y="0"/>
                  </a:lnTo>
                  <a:lnTo>
                    <a:pt x="329152" y="22941"/>
                  </a:lnTo>
                  <a:lnTo>
                    <a:pt x="0" y="2294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29152" cy="61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632826" y="2632539"/>
            <a:ext cx="158692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32826" y="8337728"/>
            <a:ext cx="1586922" cy="93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83373" y="4772045"/>
            <a:ext cx="2532199" cy="51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302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32826" y="4549853"/>
            <a:ext cx="158692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58899" y="972757"/>
            <a:ext cx="4832089" cy="51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302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REGISTER STRUCTURE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57078" y="747835"/>
            <a:ext cx="158692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58899" y="6654152"/>
            <a:ext cx="2568772" cy="51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302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PIPELINE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42653" y="8661566"/>
            <a:ext cx="5381193" cy="51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3023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FEATURES AND REFERENCES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683172" y="6476420"/>
            <a:ext cx="1586922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4809" y="7080343"/>
            <a:ext cx="5131865" cy="155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6"/>
              </a:lnSpc>
            </a:pPr>
            <a:r>
              <a:rPr lang="en-US" sz="449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DESKTOP    PROCESSOR</a:t>
            </a:r>
          </a:p>
        </p:txBody>
      </p: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632216" y="2727789"/>
            <a:ext cx="7177051" cy="4116670"/>
            <a:chOff x="0" y="0"/>
            <a:chExt cx="7981950" cy="45783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29892" r="0" b="-29892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5400000">
            <a:off x="17259300" y="-80172"/>
            <a:ext cx="1334733" cy="1334733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70827" y="566741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719092" y="288472"/>
            <a:ext cx="3389352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5580" y="2968668"/>
            <a:ext cx="15696254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Supports multi-level instruction and data caches (L1, etc.) to optimize memory access.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Benefit: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Reduces memory la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tency and improves overall performance.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6802" y="591502"/>
            <a:ext cx="63627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26480" y="1880913"/>
            <a:ext cx="782308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Cache Hierarchy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4937" y="5048250"/>
            <a:ext cx="810771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Scalability and Configurability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72585" y="6136005"/>
            <a:ext cx="15696254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BOOM is highly customizable in terms of pipeline depth, cache size, branch predictors, etc.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Benefit: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Allows scaling up or down for different performance and resource requirements.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 Case: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Used in research, academic studies, and chip design due to open-source nature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CB.SC.U4CSE23566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70827" y="566741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737825" y="288472"/>
            <a:ext cx="441138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7349" y="2538730"/>
            <a:ext cx="15696254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Berkeley Architecture Research. "BOOM: An Open-Source Out-of-Order RISC-V Core." (</a:t>
            </a:r>
            <a:r>
              <a:rPr lang="en-US" sz="3200" u="sng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boom-core.org"/>
              </a:rPr>
              <a:t>https://boom-core.org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)</a:t>
            </a:r>
          </a:p>
          <a:p>
            <a:pPr algn="ctr">
              <a:lnSpc>
                <a:spcPts val="4480"/>
              </a:lnSpc>
            </a:pP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Patterson, David A., and John L. Hennessy. Computer Organization and Design RISC-V Edition.</a:t>
            </a:r>
          </a:p>
          <a:p>
            <a:pPr algn="ctr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Git Hub Repository: https://github.com/riscv-boom/riscv-boom</a:t>
            </a:r>
          </a:p>
          <a:p>
            <a:pPr algn="l">
              <a:lnSpc>
                <a:spcPts val="4480"/>
              </a:lnSpc>
            </a:pP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Technical Report Paper: The Berkeley Out-of-Order Machine (BOOM): An Industry-                     Competitive, Synthesizable, Parameterized RISC-V Processor.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https://www2.eecs.berkeley.edu/Pubs/TechRpts/2015/EECS-2015-167.pdf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6802" y="591502"/>
            <a:ext cx="63627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CB.SC.U4CSE23566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2708" y="0"/>
            <a:ext cx="11105292" cy="10333979"/>
          </a:xfrm>
          <a:custGeom>
            <a:avLst/>
            <a:gdLst/>
            <a:ahLst/>
            <a:cxnLst/>
            <a:rect r="r" b="b" t="t" l="l"/>
            <a:pathLst>
              <a:path h="10333979" w="11105292">
                <a:moveTo>
                  <a:pt x="0" y="0"/>
                </a:moveTo>
                <a:lnTo>
                  <a:pt x="11105292" y="0"/>
                </a:lnTo>
                <a:lnTo>
                  <a:pt x="11105292" y="10333979"/>
                </a:lnTo>
                <a:lnTo>
                  <a:pt x="0" y="1033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13" r="-4930" b="-30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397" y="3040724"/>
            <a:ext cx="6375311" cy="125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3"/>
              </a:lnSpc>
            </a:pPr>
            <a:r>
              <a:rPr lang="en-US" b="true" sz="7373" spc="449">
                <a:solidFill>
                  <a:srgbClr val="F0F3F4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7397" y="6363662"/>
            <a:ext cx="5911190" cy="257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629" spc="555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TEAM MEMBERS:</a:t>
            </a:r>
          </a:p>
          <a:p>
            <a:pPr algn="ctr">
              <a:lnSpc>
                <a:spcPts val="3971"/>
              </a:lnSpc>
            </a:pPr>
            <a:r>
              <a:rPr lang="en-US" b="true" sz="3229" spc="49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</a:t>
            </a:r>
            <a:r>
              <a:rPr lang="en-US" b="true" sz="3229" spc="49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CB.SC.U4CSE23520</a:t>
            </a:r>
          </a:p>
          <a:p>
            <a:pPr algn="ctr">
              <a:lnSpc>
                <a:spcPts val="3971"/>
              </a:lnSpc>
            </a:pPr>
            <a:r>
              <a:rPr lang="en-US" b="true" sz="3229" spc="49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CB.SC.U4CSE23542</a:t>
            </a:r>
          </a:p>
          <a:p>
            <a:pPr algn="ctr">
              <a:lnSpc>
                <a:spcPts val="3971"/>
              </a:lnSpc>
            </a:pPr>
            <a:r>
              <a:rPr lang="en-US" b="true" sz="3229" spc="49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CB.SC.U4CSE23566</a:t>
            </a:r>
          </a:p>
          <a:p>
            <a:pPr algn="ctr">
              <a:lnSpc>
                <a:spcPts val="3971"/>
              </a:lnSpc>
            </a:pPr>
            <a:r>
              <a:rPr lang="en-US" b="true" sz="3229" spc="494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 CB.SC.U4CSE23537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215744" y="1109500"/>
            <a:ext cx="1224824" cy="50091"/>
            <a:chOff x="0" y="0"/>
            <a:chExt cx="322587" cy="13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397238" y="492657"/>
            <a:ext cx="1224824" cy="12248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33998" y="383023"/>
            <a:ext cx="11389519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Introduction to BOOM ISA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2521" y="2085607"/>
            <a:ext cx="16309993" cy="779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Berkeley Out-of-Order Machine (BOOM)</a:t>
            </a:r>
            <a:r>
              <a:rPr lang="en-US" sz="3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is a high-performance, out-of-order processor  based 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on  RISC-V ISA.</a:t>
            </a:r>
          </a:p>
          <a:p>
            <a:pPr algn="l">
              <a:lnSpc>
                <a:spcPts val="4140"/>
              </a:lnSpc>
            </a:pPr>
          </a:p>
          <a:p>
            <a:pPr algn="l" marL="709818" indent="-354909" lvl="1">
              <a:lnSpc>
                <a:spcPts val="4537"/>
              </a:lnSpc>
              <a:buFont typeface="Arial"/>
              <a:buChar char="•"/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It is an open-source core implemented in Chisel and derived from the Rocket Chip 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generator.</a:t>
            </a:r>
          </a:p>
          <a:p>
            <a:pPr algn="l">
              <a:lnSpc>
                <a:spcPts val="4537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Supports 64-bit RISC-V ISA (RV64IMAFD):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 – Integer instructions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 – Multiplication &amp; Division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 – Atomic operations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 – Single-precision floating-point</a:t>
            </a:r>
          </a:p>
          <a:p>
            <a:pPr algn="l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 – Double-precision floating-point</a:t>
            </a:r>
          </a:p>
          <a:p>
            <a:pPr algn="l">
              <a:lnSpc>
                <a:spcPts val="4537"/>
              </a:lnSpc>
            </a:pPr>
          </a:p>
          <a:p>
            <a:pPr algn="l" marL="709818" indent="-354909" lvl="1">
              <a:lnSpc>
                <a:spcPts val="4537"/>
              </a:lnSpc>
              <a:buFont typeface="Arial"/>
              <a:buChar char="•"/>
            </a:pPr>
            <a:r>
              <a:rPr lang="en-US" sz="328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Optional extensions: C (Compressed), V (Vector), B (Bit Manipulation)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189" y="641156"/>
            <a:ext cx="1586922" cy="88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50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288933" y="9833763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CB.SC.U4CSE23537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70827" y="566741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03811" y="280942"/>
            <a:ext cx="5225177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ISA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5665" y="2494533"/>
            <a:ext cx="15696254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Execution Modes:</a:t>
            </a: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Supports User (U), Supervisor (S), and Machine (M) modes.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Memory Management:</a:t>
            </a: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Uses Sv39/Sv48 virtual memory, supports TLB (Translation Lookaside Buffer).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Pipeline Execution: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1.</a:t>
            </a: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Multi-stage, superscalar pipeline with out-of-order execution.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2.Dynamic scheduling and branch prediction for higher performance.</a:t>
            </a:r>
          </a:p>
          <a:p>
            <a:pPr algn="ctr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Comparison with Rocket Core: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    1.   </a:t>
            </a: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BOOM: Out-of-order, high-performance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2.  </a:t>
            </a:r>
            <a:r>
              <a:rPr lang="en-US" sz="3399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Rocket: In-order, simpler design</a:t>
            </a:r>
          </a:p>
          <a:p>
            <a:pPr algn="ctr">
              <a:lnSpc>
                <a:spcPts val="475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93292" y="591502"/>
            <a:ext cx="60329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CB.SC.U4CSE23537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61302" y="5676943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66215" y="288472"/>
            <a:ext cx="369510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Registers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0625" y="2953110"/>
            <a:ext cx="15696254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Number &amp; Width: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32 registers (x0 to x31), 64 bits each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Purpose: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Store integer data, addresses, and temporary values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ey Registers: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x0: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Always holds 0 (zero register)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x1 (ra):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Return address regi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ster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x2 (sp):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Stack pointer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x10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- x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17 (a0 - a7)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Function arguments and return values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2812" y="591502"/>
            <a:ext cx="66425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3531" y="1816460"/>
            <a:ext cx="961557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General-Purpose Registers: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778" y="6819439"/>
            <a:ext cx="93031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Floating-Point Registers: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90150" y="8042000"/>
            <a:ext cx="1569625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Number &amp; Width: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32 registers, 64 bits each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Purpose: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Store floating-point values (single and double precision)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95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CB.SC.U4CSE23566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70827" y="5667418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82525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126848" y="8874268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0"/>
                  </a:move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7126848" y="-464050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2114" t="0" r="-20134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66215" y="288472"/>
            <a:ext cx="3695105" cy="13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Registers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0534" y="2832795"/>
            <a:ext cx="15696254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Purpose: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Manage exceptions, interrupts, privilege levels, and performance monitoring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ey CSRs: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mst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atus: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Processor state and interrupt enable bi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ts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mcau</a:t>
            </a: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Cause of the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last ex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ception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cycle and instret: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Performance counters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1643168" y="1011184"/>
            <a:ext cx="1224824" cy="50091"/>
            <a:chOff x="0" y="0"/>
            <a:chExt cx="322587" cy="131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587" cy="13193"/>
            </a:xfrm>
            <a:custGeom>
              <a:avLst/>
              <a:gdLst/>
              <a:ahLst/>
              <a:cxnLst/>
              <a:rect r="r" b="b" t="t" l="l"/>
              <a:pathLst>
                <a:path h="13193" w="322587">
                  <a:moveTo>
                    <a:pt x="0" y="0"/>
                  </a:moveTo>
                  <a:lnTo>
                    <a:pt x="322587" y="0"/>
                  </a:lnTo>
                  <a:lnTo>
                    <a:pt x="322587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2587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2812" y="591502"/>
            <a:ext cx="664250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0625" y="1829494"/>
            <a:ext cx="839236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Control and Status Registers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0534" y="5668069"/>
            <a:ext cx="11669370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Register Renaming and Reorder Buffer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80625" y="6794225"/>
            <a:ext cx="1624461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Purpose: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Avoids data hazards (e.g., Write-After-Write (WAW) and Write-After-Read (WAR))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Hazard Mitigation: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Structural Hazards: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Multiple read/write ports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 Hazards: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Resolved using forwarding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b="true" sz="32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Control Hazards: </a:t>
            </a:r>
            <a:r>
              <a:rPr lang="en-US" sz="32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Managed with branch prediction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CB.SC.U4CSE23566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0526" y="5934905"/>
            <a:ext cx="3570129" cy="510018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594322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5833" t="0" r="-10658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584544" y="999251"/>
            <a:ext cx="1216017" cy="50091"/>
            <a:chOff x="0" y="0"/>
            <a:chExt cx="320268" cy="13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268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34626" y="0"/>
            <a:ext cx="7353374" cy="10287000"/>
          </a:xfrm>
          <a:custGeom>
            <a:avLst/>
            <a:gdLst/>
            <a:ahLst/>
            <a:cxnLst/>
            <a:rect r="r" b="b" t="t" l="l"/>
            <a:pathLst>
              <a:path h="10287000" w="7353374">
                <a:moveTo>
                  <a:pt x="0" y="0"/>
                </a:moveTo>
                <a:lnTo>
                  <a:pt x="7353374" y="0"/>
                </a:lnTo>
                <a:lnTo>
                  <a:pt x="7353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2" t="0" r="-1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88609" y="2368675"/>
            <a:ext cx="746812" cy="7468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88609" y="4770094"/>
            <a:ext cx="746812" cy="7468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688609" y="7450776"/>
            <a:ext cx="746812" cy="74681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594322" y="554037"/>
            <a:ext cx="1224824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4828" y="263162"/>
            <a:ext cx="372058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73546" y="1741902"/>
            <a:ext cx="7692042" cy="258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  <a:spcBef>
                <a:spcPct val="0"/>
              </a:spcBef>
            </a:pPr>
          </a:p>
          <a:p>
            <a:pPr algn="l">
              <a:lnSpc>
                <a:spcPts val="5183"/>
              </a:lnSpc>
              <a:spcBef>
                <a:spcPct val="0"/>
              </a:spcBef>
            </a:pPr>
            <a:r>
              <a:rPr lang="en-US" b="true" sz="3756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FRONT-END:  </a:t>
            </a:r>
            <a:r>
              <a:rPr lang="en-US" sz="3756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Fetches instructions, decodes them, and prepares instruction for execution.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73546" y="4712944"/>
            <a:ext cx="7291950" cy="241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EXECUTION UNITS: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Handles arithmetic, memory access, and floating-point operations.</a:t>
            </a:r>
          </a:p>
          <a:p>
            <a:pPr algn="l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673546" y="7525742"/>
            <a:ext cx="7291950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LOAD/STORE UNITS</a:t>
            </a:r>
            <a:r>
              <a:rPr lang="en-US" b="true" sz="3500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: </a:t>
            </a:r>
            <a:r>
              <a:rPr lang="en-US" sz="3500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Manages memory operations efficiently with store buffers and forwarding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291938" y="19671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1114521" y="19671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3226949" y="2523696"/>
            <a:ext cx="521805" cy="403322"/>
            <a:chOff x="0" y="0"/>
            <a:chExt cx="812800" cy="6282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28243"/>
            </a:xfrm>
            <a:custGeom>
              <a:avLst/>
              <a:gdLst/>
              <a:ahLst/>
              <a:cxnLst/>
              <a:rect r="r" b="b" t="t" l="l"/>
              <a:pathLst>
                <a:path h="628243" w="812800">
                  <a:moveTo>
                    <a:pt x="406400" y="0"/>
                  </a:moveTo>
                  <a:lnTo>
                    <a:pt x="812800" y="628243"/>
                  </a:lnTo>
                  <a:lnTo>
                    <a:pt x="0" y="628243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44059"/>
              <a:ext cx="558800" cy="33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3228525" y="5018408"/>
            <a:ext cx="518653" cy="403322"/>
            <a:chOff x="0" y="0"/>
            <a:chExt cx="812800" cy="632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3228525" y="7790852"/>
            <a:ext cx="518653" cy="403322"/>
            <a:chOff x="0" y="0"/>
            <a:chExt cx="812800" cy="6320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88018" y="254363"/>
            <a:ext cx="10174416" cy="13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5FFF5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 Components</a:t>
            </a: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1330169" y="416288"/>
            <a:ext cx="1224824" cy="12248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91537" y="512450"/>
            <a:ext cx="1586922" cy="9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40684" y="2238875"/>
            <a:ext cx="1012031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Front-end (Instruction Fetch &amp; Decode)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82462" y="4745407"/>
            <a:ext cx="558593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Execution Units (EUs)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82462" y="7517851"/>
            <a:ext cx="413694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Load/Store Unit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96142" y="3197725"/>
            <a:ext cx="10409396" cy="52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6639" indent="-333319" lvl="1">
              <a:lnSpc>
                <a:spcPts val="4261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Uses</a:t>
            </a: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Branch Prediction Unit (BPU) for fast instruction flow.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96142" y="3812940"/>
            <a:ext cx="10576084" cy="52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6639" indent="-333319" lvl="1">
              <a:lnSpc>
                <a:spcPts val="4261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Fetch B</a:t>
            </a: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uffer (32 entries) holds instructions before decoding.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96142" y="6828311"/>
            <a:ext cx="12844241" cy="5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7131" indent="-333566" lvl="1">
              <a:lnSpc>
                <a:spcPts val="4264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Execution Units (ALUs, FPUs, IMUL, AGUs) handle different instructions.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96142" y="5574974"/>
            <a:ext cx="10719603" cy="5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7131" indent="-333566" lvl="1">
              <a:lnSpc>
                <a:spcPts val="4264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Reorder Buffer (ROB) (128 entries) maintains program order.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96142" y="6190136"/>
            <a:ext cx="10701933" cy="52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7131" indent="-333566" lvl="1">
              <a:lnSpc>
                <a:spcPts val="4264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Dist</a:t>
            </a:r>
            <a:r>
              <a:rPr lang="en-US" sz="309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ributed Scheduler assigns operations to execution units.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96142" y="8562425"/>
            <a:ext cx="11220569" cy="52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6639" indent="-333319" lvl="1">
              <a:lnSpc>
                <a:spcPts val="4261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L1 Data Cache (32 KiB, 8-way) stores frequently accessed data.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96142" y="9177640"/>
            <a:ext cx="9158168" cy="52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6639" indent="-333319" lvl="1">
              <a:lnSpc>
                <a:spcPts val="4261"/>
              </a:lnSpc>
              <a:buFont typeface="Arial"/>
              <a:buChar char="•"/>
            </a:pP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Load &amp; St</a:t>
            </a:r>
            <a:r>
              <a:rPr lang="en-US" sz="3087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ore Queues manage memory operations.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2653136" y="999251"/>
            <a:ext cx="1216017" cy="50091"/>
            <a:chOff x="0" y="0"/>
            <a:chExt cx="320268" cy="1319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20268" cy="60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60561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0526" y="5934905"/>
            <a:ext cx="3570129" cy="510018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594322" y="416288"/>
            <a:ext cx="1224824" cy="122482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5833" t="0" r="-10658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584544" y="999251"/>
            <a:ext cx="1216017" cy="50091"/>
            <a:chOff x="0" y="0"/>
            <a:chExt cx="320268" cy="13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268" cy="13193"/>
            </a:xfrm>
            <a:custGeom>
              <a:avLst/>
              <a:gdLst/>
              <a:ahLst/>
              <a:cxnLst/>
              <a:rect r="r" b="b" t="t" l="l"/>
              <a:pathLst>
                <a:path h="13193" w="320268">
                  <a:moveTo>
                    <a:pt x="0" y="0"/>
                  </a:moveTo>
                  <a:lnTo>
                    <a:pt x="320268" y="0"/>
                  </a:lnTo>
                  <a:lnTo>
                    <a:pt x="320268" y="13193"/>
                  </a:lnTo>
                  <a:lnTo>
                    <a:pt x="0" y="1319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268" cy="51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11162" y="0"/>
            <a:ext cx="7419600" cy="10287000"/>
          </a:xfrm>
          <a:custGeom>
            <a:avLst/>
            <a:gdLst/>
            <a:ahLst/>
            <a:cxnLst/>
            <a:rect r="r" b="b" t="t" l="l"/>
            <a:pathLst>
              <a:path h="10287000" w="7419600">
                <a:moveTo>
                  <a:pt x="0" y="0"/>
                </a:moveTo>
                <a:lnTo>
                  <a:pt x="7419600" y="0"/>
                </a:lnTo>
                <a:lnTo>
                  <a:pt x="741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0" t="-358" r="0" b="-3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4322" y="554037"/>
            <a:ext cx="1224824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4828" y="263162"/>
            <a:ext cx="372058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9674582"/>
            <a:ext cx="340290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CB.SC.U4CSE23520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DAGiv5VostM</dc:identifier>
  <dcterms:modified xsi:type="dcterms:W3CDTF">2011-08-01T06:04:30Z</dcterms:modified>
  <cp:revision>1</cp:revision>
  <dc:title>Blue Professional Business Project Presentation </dc:title>
</cp:coreProperties>
</file>